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Slab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Fira Sans Extra Condensed Medium"/>
      <p:regular r:id="rId45"/>
      <p:bold r:id="rId46"/>
      <p:italic r:id="rId47"/>
      <p:boldItalic r:id="rId48"/>
    </p:embeddedFont>
    <p:embeddedFont>
      <p:font typeface="EB Garamond"/>
      <p:regular r:id="rId49"/>
      <p:bold r:id="rId50"/>
      <p:italic r:id="rId51"/>
      <p:boldItalic r:id="rId52"/>
    </p:embeddedFont>
    <p:embeddedFont>
      <p:font typeface="Poppins Medium"/>
      <p:regular r:id="rId53"/>
      <p:bold r:id="rId54"/>
      <p:italic r:id="rId55"/>
      <p:boldItalic r:id="rId56"/>
    </p:embeddedFont>
    <p:embeddedFont>
      <p:font typeface="Fira Sans Extra Condensed"/>
      <p:regular r:id="rId57"/>
      <p:bold r:id="rId58"/>
      <p:italic r:id="rId59"/>
      <p:boldItalic r:id="rId60"/>
    </p:embeddedFont>
    <p:embeddedFont>
      <p:font typeface="Source Sans Pr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huCHjHxNaQJwV8KIOdwYCTE8oL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FiraSansExtraCondensedMedium-bold.fntdata"/><Relationship Id="rId45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Italic.fntdata"/><Relationship Id="rId47" Type="http://schemas.openxmlformats.org/officeDocument/2006/relationships/font" Target="fonts/FiraSansExtraCondensedMedium-italic.fntdata"/><Relationship Id="rId49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Lato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Lato-italic.fntdata"/><Relationship Id="rId38" Type="http://schemas.openxmlformats.org/officeDocument/2006/relationships/font" Target="fonts/Lato-bold.fntdata"/><Relationship Id="rId62" Type="http://schemas.openxmlformats.org/officeDocument/2006/relationships/font" Target="fonts/SourceSansPro-bold.fntdata"/><Relationship Id="rId61" Type="http://schemas.openxmlformats.org/officeDocument/2006/relationships/font" Target="fonts/SourceSansPro-regular.fntdata"/><Relationship Id="rId20" Type="http://schemas.openxmlformats.org/officeDocument/2006/relationships/slide" Target="slides/slide15.xml"/><Relationship Id="rId64" Type="http://schemas.openxmlformats.org/officeDocument/2006/relationships/font" Target="fonts/SourceSansPro-boldItalic.fntdata"/><Relationship Id="rId63" Type="http://schemas.openxmlformats.org/officeDocument/2006/relationships/font" Target="fonts/SourceSansPr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bold.fntdata"/><Relationship Id="rId27" Type="http://schemas.openxmlformats.org/officeDocument/2006/relationships/font" Target="fonts/RobotoSlab-regular.fntdata"/><Relationship Id="rId29" Type="http://schemas.openxmlformats.org/officeDocument/2006/relationships/font" Target="fonts/Roboto-regular.fntdata"/><Relationship Id="rId51" Type="http://schemas.openxmlformats.org/officeDocument/2006/relationships/font" Target="fonts/EBGaramond-italic.fntdata"/><Relationship Id="rId50" Type="http://schemas.openxmlformats.org/officeDocument/2006/relationships/font" Target="fonts/EBGaramond-bold.fntdata"/><Relationship Id="rId53" Type="http://schemas.openxmlformats.org/officeDocument/2006/relationships/font" Target="fonts/PoppinsMedium-regular.fntdata"/><Relationship Id="rId52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55" Type="http://schemas.openxmlformats.org/officeDocument/2006/relationships/font" Target="fonts/PoppinsMedium-italic.fntdata"/><Relationship Id="rId10" Type="http://schemas.openxmlformats.org/officeDocument/2006/relationships/slide" Target="slides/slide5.xml"/><Relationship Id="rId54" Type="http://schemas.openxmlformats.org/officeDocument/2006/relationships/font" Target="fonts/PoppinsMedium-bold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-regular.fntdata"/><Relationship Id="rId12" Type="http://schemas.openxmlformats.org/officeDocument/2006/relationships/slide" Target="slides/slide7.xml"/><Relationship Id="rId56" Type="http://schemas.openxmlformats.org/officeDocument/2006/relationships/font" Target="fonts/Poppins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-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3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2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2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2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3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3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3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3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3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.jp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ctrTitle"/>
          </p:nvPr>
        </p:nvSpPr>
        <p:spPr>
          <a:xfrm>
            <a:off x="3959725" y="3455425"/>
            <a:ext cx="4707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highlight>
                  <a:schemeClr val="dk1"/>
                </a:highlight>
              </a:rPr>
              <a:t> JEDI BootCamp  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4550525" y="4409375"/>
            <a:ext cx="32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Presented By:     Jedi 01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8550" y="514050"/>
            <a:ext cx="4703524" cy="264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0"/>
          <p:cNvSpPr txBox="1"/>
          <p:nvPr>
            <p:ph idx="1" type="body"/>
          </p:nvPr>
        </p:nvSpPr>
        <p:spPr>
          <a:xfrm>
            <a:off x="1297500" y="210975"/>
            <a:ext cx="7038900" cy="4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❖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Professors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Grade the students enrolled in their courses.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Choose the subjects to teach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❖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Admins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Manage users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Manage courses 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Approve students for course registration.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Approve courses selected by student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Engineering Practices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92" name="Google Shape;392;p11"/>
          <p:cNvSpPr txBox="1"/>
          <p:nvPr>
            <p:ph idx="1" type="body"/>
          </p:nvPr>
        </p:nvSpPr>
        <p:spPr>
          <a:xfrm>
            <a:off x="1297500" y="1567550"/>
            <a:ext cx="70389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Product Thinking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Quick Decision Making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Test Driven Development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Continuous Improvement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12"/>
          <p:cNvPicPr preferRelativeResize="0"/>
          <p:nvPr/>
        </p:nvPicPr>
        <p:blipFill rotWithShape="1">
          <a:blip r:embed="rId3">
            <a:alphaModFix/>
          </a:blip>
          <a:srcRect b="5424" l="4788" r="4334" t="4922"/>
          <a:stretch/>
        </p:blipFill>
        <p:spPr>
          <a:xfrm>
            <a:off x="1908725" y="1064875"/>
            <a:ext cx="5685975" cy="36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725" y="943000"/>
            <a:ext cx="1514175" cy="15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888" y="1938025"/>
            <a:ext cx="2600175" cy="10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6725" y="2878600"/>
            <a:ext cx="2017524" cy="20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6900" y="561750"/>
            <a:ext cx="2731450" cy="10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36050" y="436625"/>
            <a:ext cx="2171550" cy="10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3723124"/>
            <a:ext cx="2373588" cy="12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6913" y="2776088"/>
            <a:ext cx="30194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"/>
          <p:cNvSpPr txBox="1"/>
          <p:nvPr>
            <p:ph type="title"/>
          </p:nvPr>
        </p:nvSpPr>
        <p:spPr>
          <a:xfrm>
            <a:off x="210950" y="1960950"/>
            <a:ext cx="3857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600"/>
              <a:t>DEVELOPMENT</a:t>
            </a:r>
            <a:endParaRPr sz="2600"/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3">
            <a:alphaModFix/>
          </a:blip>
          <a:srcRect b="6059" l="0" r="0" t="0"/>
          <a:stretch/>
        </p:blipFill>
        <p:spPr>
          <a:xfrm>
            <a:off x="4341525" y="130600"/>
            <a:ext cx="4750727" cy="47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V-Shaped Software Development Life Cycle Model</a:t>
            </a:r>
            <a:endParaRPr/>
          </a:p>
        </p:txBody>
      </p:sp>
      <p:pic>
        <p:nvPicPr>
          <p:cNvPr id="420" name="Google Shape;4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150" y="1448550"/>
            <a:ext cx="6140275" cy="34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/>
          <p:nvPr/>
        </p:nvSpPr>
        <p:spPr>
          <a:xfrm>
            <a:off x="306600" y="0"/>
            <a:ext cx="8656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System Architecture</a:t>
            </a:r>
            <a:endParaRPr b="0" i="0" sz="32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6" name="Google Shape;426;p16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n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2811175" y="702600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16"/>
          <p:cNvPicPr preferRelativeResize="0"/>
          <p:nvPr/>
        </p:nvPicPr>
        <p:blipFill rotWithShape="1">
          <a:blip r:embed="rId3">
            <a:alphaModFix/>
          </a:blip>
          <a:srcRect b="0" l="23155" r="21005" t="0"/>
          <a:stretch/>
        </p:blipFill>
        <p:spPr>
          <a:xfrm>
            <a:off x="112925" y="1754700"/>
            <a:ext cx="1492852" cy="1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6"/>
          <p:cNvSpPr txBox="1"/>
          <p:nvPr/>
        </p:nvSpPr>
        <p:spPr>
          <a:xfrm>
            <a:off x="2496475" y="3969925"/>
            <a:ext cx="149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Rest Application class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0" name="Google Shape;430;p16"/>
          <p:cNvSpPr txBox="1"/>
          <p:nvPr/>
        </p:nvSpPr>
        <p:spPr>
          <a:xfrm>
            <a:off x="4070775" y="3969825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Service class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5645075" y="3969825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Class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2" name="Google Shape;432;p16"/>
          <p:cNvCxnSpPr>
            <a:endCxn id="427" idx="1"/>
          </p:cNvCxnSpPr>
          <p:nvPr/>
        </p:nvCxnSpPr>
        <p:spPr>
          <a:xfrm>
            <a:off x="1787275" y="2245800"/>
            <a:ext cx="1023900" cy="39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16"/>
          <p:cNvCxnSpPr/>
          <p:nvPr/>
        </p:nvCxnSpPr>
        <p:spPr>
          <a:xfrm flipH="1" rot="10800000">
            <a:off x="3637950" y="2199121"/>
            <a:ext cx="480600" cy="87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16"/>
          <p:cNvCxnSpPr/>
          <p:nvPr/>
        </p:nvCxnSpPr>
        <p:spPr>
          <a:xfrm flipH="1" rot="10800000">
            <a:off x="5156075" y="2199121"/>
            <a:ext cx="489000" cy="87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16"/>
          <p:cNvCxnSpPr/>
          <p:nvPr/>
        </p:nvCxnSpPr>
        <p:spPr>
          <a:xfrm flipH="1" rot="10800000">
            <a:off x="6699100" y="2145150"/>
            <a:ext cx="1016100" cy="126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16"/>
          <p:cNvCxnSpPr/>
          <p:nvPr/>
        </p:nvCxnSpPr>
        <p:spPr>
          <a:xfrm flipH="1">
            <a:off x="6677375" y="2797500"/>
            <a:ext cx="940800" cy="126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16"/>
          <p:cNvCxnSpPr/>
          <p:nvPr/>
        </p:nvCxnSpPr>
        <p:spPr>
          <a:xfrm flipH="1">
            <a:off x="5184750" y="2810100"/>
            <a:ext cx="464100" cy="126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16"/>
          <p:cNvCxnSpPr/>
          <p:nvPr/>
        </p:nvCxnSpPr>
        <p:spPr>
          <a:xfrm flipH="1">
            <a:off x="3633600" y="2810100"/>
            <a:ext cx="489300" cy="126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16"/>
          <p:cNvCxnSpPr/>
          <p:nvPr/>
        </p:nvCxnSpPr>
        <p:spPr>
          <a:xfrm flipH="1">
            <a:off x="1593150" y="2810100"/>
            <a:ext cx="978600" cy="12600"/>
          </a:xfrm>
          <a:prstGeom prst="straightConnector1">
            <a:avLst/>
          </a:prstGeom>
          <a:noFill/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16"/>
          <p:cNvSpPr txBox="1"/>
          <p:nvPr/>
        </p:nvSpPr>
        <p:spPr>
          <a:xfrm>
            <a:off x="1568125" y="1592350"/>
            <a:ext cx="8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Request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16"/>
          <p:cNvSpPr txBox="1"/>
          <p:nvPr/>
        </p:nvSpPr>
        <p:spPr>
          <a:xfrm>
            <a:off x="1593150" y="2810100"/>
            <a:ext cx="9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Response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16"/>
          <p:cNvSpPr/>
          <p:nvPr/>
        </p:nvSpPr>
        <p:spPr>
          <a:xfrm>
            <a:off x="4222113" y="700638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6"/>
          <p:cNvSpPr/>
          <p:nvPr/>
        </p:nvSpPr>
        <p:spPr>
          <a:xfrm>
            <a:off x="5729525" y="700650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607D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900" y="1511925"/>
            <a:ext cx="1634100" cy="1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6"/>
          <p:cNvSpPr txBox="1"/>
          <p:nvPr/>
        </p:nvSpPr>
        <p:spPr>
          <a:xfrm>
            <a:off x="7509900" y="3253700"/>
            <a:ext cx="13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Database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16"/>
          <p:cNvSpPr txBox="1"/>
          <p:nvPr/>
        </p:nvSpPr>
        <p:spPr>
          <a:xfrm>
            <a:off x="351600" y="356972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Postman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LEARNING &amp; CHALLENGES</a:t>
            </a:r>
            <a:endParaRPr/>
          </a:p>
        </p:txBody>
      </p:sp>
      <p:pic>
        <p:nvPicPr>
          <p:cNvPr id="452" name="Google Shape;4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4238" y="1359800"/>
            <a:ext cx="672542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200"/>
              <a:t>Learnings</a:t>
            </a:r>
            <a:endParaRPr sz="3200"/>
          </a:p>
        </p:txBody>
      </p:sp>
      <p:sp>
        <p:nvSpPr>
          <p:cNvPr id="458" name="Google Shape;458;p18"/>
          <p:cNvSpPr txBox="1"/>
          <p:nvPr>
            <p:ph idx="1" type="body"/>
          </p:nvPr>
        </p:nvSpPr>
        <p:spPr>
          <a:xfrm>
            <a:off x="1175375" y="1307850"/>
            <a:ext cx="71610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Got familiarized with Linux commands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Software Development Life Cycles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Various UML Diagrams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Java  features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Java 8 new features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Generation of Javadoc &amp; basic application monitoring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Connect database to project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Integration of REST services with Java code using Tomcat and Jersey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DropWizard Integration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Postman client to test APIs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Teamwork and Code collaboration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64" name="Google Shape;46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Git merge conflicts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Migration of project from one tech stack to another</a:t>
            </a:r>
            <a:endParaRPr sz="2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Understanding the requirement of client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Resolving error due to version mismatch among libraries</a:t>
            </a:r>
            <a:endParaRPr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Sans Pro"/>
              <a:buChar char="❖"/>
            </a:pPr>
            <a:r>
              <a:rPr lang="en" sz="2200">
                <a:latin typeface="Source Sans Pro"/>
                <a:ea typeface="Source Sans Pro"/>
                <a:cs typeface="Source Sans Pro"/>
                <a:sym typeface="Source Sans Pro"/>
              </a:rPr>
              <a:t>Database integration challenges</a:t>
            </a:r>
            <a:endParaRPr b="1" sz="2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"/>
          <p:cNvSpPr txBox="1"/>
          <p:nvPr/>
        </p:nvSpPr>
        <p:spPr>
          <a:xfrm>
            <a:off x="2972650" y="322525"/>
            <a:ext cx="3096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TEAM JEDI 01</a:t>
            </a:r>
            <a:endParaRPr b="0" i="0" sz="32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b="1" i="0" lang="en" sz="1300" u="none" cap="none" strike="noStrik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300" u="none" cap="none" strike="noStrike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3776200" y="2775725"/>
            <a:ext cx="148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Nishita Singh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574675" y="2667575"/>
            <a:ext cx="148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Harshil Bhavsar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7184325" y="26675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Utkarsh Parkhi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2360675" y="45459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Froz Husain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5774100" y="4562425"/>
            <a:ext cx="1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Shreyas Jain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 rotWithShape="1">
          <a:blip r:embed="rId3">
            <a:alphaModFix/>
          </a:blip>
          <a:srcRect b="0" l="48939" r="24421" t="0"/>
          <a:stretch/>
        </p:blipFill>
        <p:spPr>
          <a:xfrm>
            <a:off x="2303725" y="3442575"/>
            <a:ext cx="1232599" cy="11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"/>
          <p:cNvPicPr preferRelativeResize="0"/>
          <p:nvPr/>
        </p:nvPicPr>
        <p:blipFill rotWithShape="1">
          <a:blip r:embed="rId4">
            <a:alphaModFix/>
          </a:blip>
          <a:srcRect b="0" l="50623" r="24199" t="0"/>
          <a:stretch/>
        </p:blipFill>
        <p:spPr>
          <a:xfrm>
            <a:off x="636850" y="1374550"/>
            <a:ext cx="1232602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"/>
          <p:cNvPicPr preferRelativeResize="0"/>
          <p:nvPr/>
        </p:nvPicPr>
        <p:blipFill rotWithShape="1">
          <a:blip r:embed="rId5">
            <a:alphaModFix/>
          </a:blip>
          <a:srcRect b="0" l="46658" r="28841" t="0"/>
          <a:stretch/>
        </p:blipFill>
        <p:spPr>
          <a:xfrm>
            <a:off x="3943050" y="1408725"/>
            <a:ext cx="1186437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"/>
          <p:cNvPicPr preferRelativeResize="0"/>
          <p:nvPr/>
        </p:nvPicPr>
        <p:blipFill rotWithShape="1">
          <a:blip r:embed="rId6">
            <a:alphaModFix/>
          </a:blip>
          <a:srcRect b="0" l="50124" r="23013" t="0"/>
          <a:stretch/>
        </p:blipFill>
        <p:spPr>
          <a:xfrm>
            <a:off x="7184325" y="1495698"/>
            <a:ext cx="1287299" cy="117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"/>
          <p:cNvPicPr preferRelativeResize="0"/>
          <p:nvPr/>
        </p:nvPicPr>
        <p:blipFill rotWithShape="1">
          <a:blip r:embed="rId7">
            <a:alphaModFix/>
          </a:blip>
          <a:srcRect b="0" l="50125" r="23754" t="0"/>
          <a:stretch/>
        </p:blipFill>
        <p:spPr>
          <a:xfrm>
            <a:off x="5774100" y="3452550"/>
            <a:ext cx="1186426" cy="111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0"/>
          <p:cNvPicPr preferRelativeResize="0"/>
          <p:nvPr/>
        </p:nvPicPr>
        <p:blipFill rotWithShape="1">
          <a:blip r:embed="rId3">
            <a:alphaModFix/>
          </a:blip>
          <a:srcRect b="9583" l="0" r="0" t="0"/>
          <a:stretch/>
        </p:blipFill>
        <p:spPr>
          <a:xfrm>
            <a:off x="1189175" y="323175"/>
            <a:ext cx="6576950" cy="4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0"/>
          <p:cNvSpPr txBox="1"/>
          <p:nvPr/>
        </p:nvSpPr>
        <p:spPr>
          <a:xfrm>
            <a:off x="2983600" y="1024675"/>
            <a:ext cx="3516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0" i="0" lang="en" sz="7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DEMO</a:t>
            </a:r>
            <a:endParaRPr b="0" i="0" sz="7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350" y="773525"/>
            <a:ext cx="4666025" cy="36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2951575" y="155850"/>
            <a:ext cx="33927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Stakeholders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58" name="Google Shape;158;p3"/>
          <p:cNvSpPr txBox="1"/>
          <p:nvPr>
            <p:ph idx="1" type="body"/>
          </p:nvPr>
        </p:nvSpPr>
        <p:spPr>
          <a:xfrm>
            <a:off x="6221100" y="762175"/>
            <a:ext cx="2922900" cy="4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SMEs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Order Trainer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khusboo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Sakshi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Deepika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sz="1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40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b="1"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00" y="906475"/>
            <a:ext cx="4993550" cy="3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4"/>
          <p:cNvGrpSpPr/>
          <p:nvPr/>
        </p:nvGrpSpPr>
        <p:grpSpPr>
          <a:xfrm>
            <a:off x="1808264" y="1130694"/>
            <a:ext cx="5412379" cy="3730163"/>
            <a:chOff x="516463" y="815045"/>
            <a:chExt cx="4690916" cy="5502527"/>
          </a:xfrm>
        </p:grpSpPr>
        <p:sp>
          <p:nvSpPr>
            <p:cNvPr id="165" name="Google Shape;165;p4"/>
            <p:cNvSpPr/>
            <p:nvPr/>
          </p:nvSpPr>
          <p:spPr>
            <a:xfrm>
              <a:off x="516467" y="962766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516466" y="1517512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516465" y="2601547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16464" y="3160421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16463" y="3719295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516463" y="4278169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16463" y="4827473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1253079" y="815045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1253079" y="1372502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1253079" y="2473628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1253079" y="3123621"/>
              <a:ext cx="3954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1253079" y="3699032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1253079" y="4219500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9" name="Google Shape;179;p4"/>
            <p:cNvSpPr txBox="1"/>
            <p:nvPr/>
          </p:nvSpPr>
          <p:spPr>
            <a:xfrm>
              <a:off x="1253079" y="5210268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1253067" y="59482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516463" y="5376777"/>
              <a:ext cx="550200" cy="4428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i="0" sz="1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182" name="Google Shape;182;p4"/>
          <p:cNvSpPr txBox="1"/>
          <p:nvPr/>
        </p:nvSpPr>
        <p:spPr>
          <a:xfrm>
            <a:off x="2491375" y="1889175"/>
            <a:ext cx="447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Problem Statement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2662875" y="3777250"/>
            <a:ext cx="29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2069450" y="391800"/>
            <a:ext cx="578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  Agenda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5"/>
          <p:cNvGrpSpPr/>
          <p:nvPr/>
        </p:nvGrpSpPr>
        <p:grpSpPr>
          <a:xfrm>
            <a:off x="1650925" y="2578007"/>
            <a:ext cx="5842149" cy="2565450"/>
            <a:chOff x="1650925" y="2578007"/>
            <a:chExt cx="5842149" cy="2565450"/>
          </a:xfrm>
        </p:grpSpPr>
        <p:sp>
          <p:nvSpPr>
            <p:cNvPr id="190" name="Google Shape;190;p5"/>
            <p:cNvSpPr/>
            <p:nvPr/>
          </p:nvSpPr>
          <p:spPr>
            <a:xfrm>
              <a:off x="1650925" y="2578007"/>
              <a:ext cx="5842149" cy="2565450"/>
            </a:xfrm>
            <a:custGeom>
              <a:rect b="b" l="l" r="r" t="t"/>
              <a:pathLst>
                <a:path extrusionOk="0" h="90524" w="206145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805869" y="2578007"/>
              <a:ext cx="2011063" cy="2565450"/>
            </a:xfrm>
            <a:custGeom>
              <a:rect b="b" l="l" r="r" t="t"/>
              <a:pathLst>
                <a:path extrusionOk="0" h="90524" w="70962">
                  <a:moveTo>
                    <a:pt x="1" y="1"/>
                  </a:moveTo>
                  <a:lnTo>
                    <a:pt x="64759" y="90524"/>
                  </a:lnTo>
                  <a:lnTo>
                    <a:pt x="70962" y="905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2327128" y="2578007"/>
              <a:ext cx="2011063" cy="2565450"/>
            </a:xfrm>
            <a:custGeom>
              <a:rect b="b" l="l" r="r" t="t"/>
              <a:pathLst>
                <a:path extrusionOk="0" h="90524" w="70962">
                  <a:moveTo>
                    <a:pt x="70628" y="1"/>
                  </a:moveTo>
                  <a:lnTo>
                    <a:pt x="0" y="90524"/>
                  </a:lnTo>
                  <a:lnTo>
                    <a:pt x="6204" y="90524"/>
                  </a:lnTo>
                  <a:lnTo>
                    <a:pt x="70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" name="Google Shape;193;p5"/>
            <p:cNvGrpSpPr/>
            <p:nvPr/>
          </p:nvGrpSpPr>
          <p:grpSpPr>
            <a:xfrm>
              <a:off x="4430982" y="2804419"/>
              <a:ext cx="282125" cy="2336724"/>
              <a:chOff x="4430982" y="2804419"/>
              <a:chExt cx="282125" cy="2336724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4520736" y="3227912"/>
                <a:ext cx="128267" cy="354987"/>
              </a:xfrm>
              <a:custGeom>
                <a:rect b="b" l="l" r="r" t="t"/>
                <a:pathLst>
                  <a:path extrusionOk="0" h="12526" w="4526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4430982" y="4517550"/>
                <a:ext cx="282125" cy="623593"/>
              </a:xfrm>
              <a:custGeom>
                <a:rect b="b" l="l" r="r" t="t"/>
                <a:pathLst>
                  <a:path extrusionOk="0" h="22004" w="9955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4481598" y="3777918"/>
                <a:ext cx="195404" cy="483197"/>
              </a:xfrm>
              <a:custGeom>
                <a:rect b="b" l="l" r="r" t="t"/>
                <a:pathLst>
                  <a:path extrusionOk="0" h="17050" w="6895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4551117" y="2804419"/>
                <a:ext cx="76291" cy="252764"/>
              </a:xfrm>
              <a:custGeom>
                <a:rect b="b" l="l" r="r" t="t"/>
                <a:pathLst>
                  <a:path extrusionOk="0" h="8919" w="2692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8" name="Google Shape;198;p5"/>
          <p:cNvSpPr txBox="1"/>
          <p:nvPr/>
        </p:nvSpPr>
        <p:spPr>
          <a:xfrm>
            <a:off x="985575" y="1406450"/>
            <a:ext cx="755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				OUR  JOURNEY</a:t>
            </a:r>
            <a:endParaRPr b="0" i="0" sz="4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1514950" y="351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             Framework for 8 days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grpSp>
        <p:nvGrpSpPr>
          <p:cNvPr id="204" name="Google Shape;204;p6"/>
          <p:cNvGrpSpPr/>
          <p:nvPr/>
        </p:nvGrpSpPr>
        <p:grpSpPr>
          <a:xfrm>
            <a:off x="1946950" y="888357"/>
            <a:ext cx="4874137" cy="3853295"/>
            <a:chOff x="1595350" y="1290207"/>
            <a:chExt cx="4874137" cy="3853295"/>
          </a:xfrm>
        </p:grpSpPr>
        <p:sp>
          <p:nvSpPr>
            <p:cNvPr id="205" name="Google Shape;205;p6"/>
            <p:cNvSpPr/>
            <p:nvPr/>
          </p:nvSpPr>
          <p:spPr>
            <a:xfrm>
              <a:off x="1595350" y="1290207"/>
              <a:ext cx="4874137" cy="3853295"/>
            </a:xfrm>
            <a:custGeom>
              <a:rect b="b" l="l" r="r" t="t"/>
              <a:pathLst>
                <a:path extrusionOk="0" h="138272" w="174904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p6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rect b="b" l="l" r="r" t="t"/>
                <a:pathLst>
                  <a:path extrusionOk="0" h="2084" w="1656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rect b="b" l="l" r="r" t="t"/>
                <a:pathLst>
                  <a:path extrusionOk="0" h="2085" w="1668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rect b="b" l="l" r="r" t="t"/>
                <a:pathLst>
                  <a:path extrusionOk="0" h="2918" w="5324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rect b="b" l="l" r="r" t="t"/>
                <a:pathLst>
                  <a:path extrusionOk="0" h="5371" w="2644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rect b="b" l="l" r="r" t="t"/>
                <a:pathLst>
                  <a:path extrusionOk="0" h="5252" w="3203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rect b="b" l="l" r="r" t="t"/>
                <a:pathLst>
                  <a:path extrusionOk="0" h="4859" w="4168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rect b="b" l="l" r="r" t="t"/>
                <a:pathLst>
                  <a:path extrusionOk="0" h="3180" w="5264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rect b="b" l="l" r="r" t="t"/>
                <a:pathLst>
                  <a:path extrusionOk="0" h="2680" w="5371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rect b="b" l="l" r="r" t="t"/>
                <a:pathLst>
                  <a:path extrusionOk="0" h="4858" w="4156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rect b="b" l="l" r="r" t="t"/>
                <a:pathLst>
                  <a:path extrusionOk="0" h="4846" w="4156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rect b="b" l="l" r="r" t="t"/>
                <a:pathLst>
                  <a:path extrusionOk="0" h="4168" w="4751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rect b="b" l="l" r="r" t="t"/>
                <a:pathLst>
                  <a:path extrusionOk="0" h="1540" w="5538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rect b="b" l="l" r="r" t="t"/>
                <a:pathLst>
                  <a:path extrusionOk="0" h="5550" w="1418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rect b="b" l="l" r="r" t="t"/>
                <a:pathLst>
                  <a:path extrusionOk="0" h="4645" w="4323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rect b="b" l="l" r="r" t="t"/>
                <a:pathLst>
                  <a:path extrusionOk="0" h="4858" w="4133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rect b="b" l="l" r="r" t="t"/>
                <a:pathLst>
                  <a:path extrusionOk="0" h="4858" w="4156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rect b="b" l="l" r="r" t="t"/>
                <a:pathLst>
                  <a:path extrusionOk="0" h="5418" w="2263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rect b="b" l="l" r="r" t="t"/>
                <a:pathLst>
                  <a:path extrusionOk="0" h="3716" w="5037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rect b="b" l="l" r="r" t="t"/>
                <a:pathLst>
                  <a:path extrusionOk="0" h="2039" w="5442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rect b="b" l="l" r="r" t="t"/>
                <a:pathLst>
                  <a:path extrusionOk="0" h="4811" w="4228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rect b="b" l="l" r="r" t="t"/>
                <a:pathLst>
                  <a:path extrusionOk="0" h="4859" w="4157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rect b="b" l="l" r="r" t="t"/>
                <a:pathLst>
                  <a:path extrusionOk="0" h="2918" w="5324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rect b="b" l="l" r="r" t="t"/>
                <a:pathLst>
                  <a:path extrusionOk="0" h="3037" w="5287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rect b="b" l="l" r="r" t="t"/>
                <a:pathLst>
                  <a:path extrusionOk="0" h="4156" w="4846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rect b="b" l="l" r="r" t="t"/>
                <a:pathLst>
                  <a:path extrusionOk="0" h="4156" w="4847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rect b="b" l="l" r="r" t="t"/>
                <a:pathLst>
                  <a:path extrusionOk="0" h="3037" w="5287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rect b="b" l="l" r="r" t="t"/>
                <a:pathLst>
                  <a:path extrusionOk="0" h="4847" w="4157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rect b="b" l="l" r="r" t="t"/>
                <a:pathLst>
                  <a:path extrusionOk="0" h="4811" w="4228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rect b="b" l="l" r="r" t="t"/>
                <a:pathLst>
                  <a:path extrusionOk="0" h="2039" w="5442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rect b="b" l="l" r="r" t="t"/>
                <a:pathLst>
                  <a:path extrusionOk="0" h="3716" w="5037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rect b="b" l="l" r="r" t="t"/>
                <a:pathLst>
                  <a:path extrusionOk="0" h="5418" w="2263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rect b="b" l="l" r="r" t="t"/>
                <a:pathLst>
                  <a:path extrusionOk="0" h="4859" w="4144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rect b="b" l="l" r="r" t="t"/>
                <a:pathLst>
                  <a:path extrusionOk="0" h="4858" w="4156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rect b="b" l="l" r="r" t="t"/>
                <a:pathLst>
                  <a:path extrusionOk="0" h="4858" w="4133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rect b="b" l="l" r="r" t="t"/>
                <a:pathLst>
                  <a:path extrusionOk="0" h="4645" w="4323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rect b="b" l="l" r="r" t="t"/>
                <a:pathLst>
                  <a:path extrusionOk="0" h="1540" w="5538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rect b="b" l="l" r="r" t="t"/>
                <a:pathLst>
                  <a:path extrusionOk="0" h="5550" w="1418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rect b="b" l="l" r="r" t="t"/>
                <a:pathLst>
                  <a:path extrusionOk="0" h="4168" w="4751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rect b="b" l="l" r="r" t="t"/>
                <a:pathLst>
                  <a:path extrusionOk="0" h="4846" w="4156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rect b="b" l="l" r="r" t="t"/>
                <a:pathLst>
                  <a:path extrusionOk="0" h="4858" w="4156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rect b="b" l="l" r="r" t="t"/>
                <a:pathLst>
                  <a:path extrusionOk="0" fill="none" h="120000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rect b="b" l="l" r="r" t="t"/>
                <a:pathLst>
                  <a:path extrusionOk="0" h="2680" w="5371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rect b="b" l="l" r="r" t="t"/>
                <a:pathLst>
                  <a:path extrusionOk="0" h="5252" w="3203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rect b="b" l="l" r="r" t="t"/>
                <a:pathLst>
                  <a:path extrusionOk="0" h="5383" w="2644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rect b="b" l="l" r="r" t="t"/>
                <a:pathLst>
                  <a:path extrusionOk="0" h="4858" w="4156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rect b="b" l="l" r="r" t="t"/>
                <a:pathLst>
                  <a:path extrusionOk="0" h="13" w="1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rect b="b" l="l" r="r" t="t"/>
                <a:pathLst>
                  <a:path extrusionOk="0" h="60" w="36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rect b="b" l="l" r="r" t="t"/>
                <a:pathLst>
                  <a:path extrusionOk="0" h="3180" w="5264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rect b="b" l="l" r="r" t="t"/>
                <a:pathLst>
                  <a:path extrusionOk="0" h="4859" w="4168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rect b="b" l="l" r="r" t="t"/>
                <a:pathLst>
                  <a:path extrusionOk="0" h="4859" w="4156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rect b="b" l="l" r="r" t="t"/>
                <a:pathLst>
                  <a:path extrusionOk="0" h="49" w="61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rect b="b" l="l" r="r" t="t"/>
                <a:pathLst>
                  <a:path extrusionOk="0" h="4156" w="4859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rect b="b" l="l" r="r" t="t"/>
                <a:pathLst>
                  <a:path extrusionOk="0" h="2787" w="5335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rect b="b" l="l" r="r" t="t"/>
                <a:pathLst>
                  <a:path extrusionOk="0" h="5097" w="3573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rect b="b" l="l" r="r" t="t"/>
                <a:pathLst>
                  <a:path extrusionOk="0" h="2287" w="5406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rect b="b" l="l" r="r" t="t"/>
                <a:pathLst>
                  <a:path extrusionOk="0" h="3609" w="5085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rect b="b" l="l" r="r" t="t"/>
                <a:pathLst>
                  <a:path extrusionOk="0" h="4847" w="4156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rect b="b" l="l" r="r" t="t"/>
                <a:pathLst>
                  <a:path extrusionOk="0" h="3561" w="5085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rect b="b" l="l" r="r" t="t"/>
                <a:pathLst>
                  <a:path extrusionOk="0" h="25" w="25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rect b="b" l="l" r="r" t="t"/>
                <a:pathLst>
                  <a:path extrusionOk="0" h="12" w="13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rect b="b" l="l" r="r" t="t"/>
                <a:pathLst>
                  <a:path extrusionOk="0" fill="none" h="12" w="13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rect b="b" l="l" r="r" t="t"/>
                <a:pathLst>
                  <a:path extrusionOk="0" h="13" w="25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rect b="b" l="l" r="r" t="t"/>
                <a:pathLst>
                  <a:path extrusionOk="0" fill="none" h="13" w="25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rect b="b" l="l" r="r" t="t"/>
                <a:pathLst>
                  <a:path extrusionOk="0" h="13" w="1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rect b="b" l="l" r="r" t="t"/>
                <a:pathLst>
                  <a:path extrusionOk="0" fill="none" h="13" w="1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rect b="b" l="l" r="r" t="t"/>
                <a:pathLst>
                  <a:path extrusionOk="0" h="13" w="25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rect b="b" l="l" r="r" t="t"/>
                <a:pathLst>
                  <a:path extrusionOk="0" fill="none" h="13" w="25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rect b="b" l="l" r="r" t="t"/>
                <a:pathLst>
                  <a:path extrusionOk="0" h="5097" w="3573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rect b="b" l="l" r="r" t="t"/>
                <a:pathLst>
                  <a:path extrusionOk="0" h="3609" w="5085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rect b="b" l="l" r="r" t="t"/>
                <a:pathLst>
                  <a:path extrusionOk="0" h="4846" w="4156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rect b="b" l="l" r="r" t="t"/>
                <a:pathLst>
                  <a:path extrusionOk="0" h="2799" w="5335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rect b="b" l="l" r="r" t="t"/>
                <a:pathLst>
                  <a:path extrusionOk="0" h="3561" w="5085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rect b="b" l="l" r="r" t="t"/>
                <a:pathLst>
                  <a:path extrusionOk="0" h="13" w="13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rect b="b" l="l" r="r" t="t"/>
                <a:pathLst>
                  <a:path extrusionOk="0" h="13" w="1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rect b="b" l="l" r="r" t="t"/>
                <a:pathLst>
                  <a:path extrusionOk="0" fill="none" h="13" w="1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rect b="b" l="l" r="r" t="t"/>
                <a:pathLst>
                  <a:path extrusionOk="0" h="5406" w="2334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rect b="b" l="l" r="r" t="t"/>
                <a:pathLst>
                  <a:path extrusionOk="0" h="5108" w="3549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6" name="Google Shape;316;p6"/>
          <p:cNvSpPr/>
          <p:nvPr/>
        </p:nvSpPr>
        <p:spPr>
          <a:xfrm>
            <a:off x="4773643" y="786329"/>
            <a:ext cx="358693" cy="429590"/>
          </a:xfrm>
          <a:custGeom>
            <a:rect b="b" l="l" r="r" t="t"/>
            <a:pathLst>
              <a:path extrusionOk="0" h="10725" w="8955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0" i="0" sz="16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7" name="Google Shape;317;p6"/>
          <p:cNvGrpSpPr/>
          <p:nvPr/>
        </p:nvGrpSpPr>
        <p:grpSpPr>
          <a:xfrm>
            <a:off x="2054838" y="1788150"/>
            <a:ext cx="1884623" cy="534900"/>
            <a:chOff x="2054838" y="1788150"/>
            <a:chExt cx="1884623" cy="534900"/>
          </a:xfrm>
        </p:grpSpPr>
        <p:sp>
          <p:nvSpPr>
            <p:cNvPr id="318" name="Google Shape;318;p6"/>
            <p:cNvSpPr txBox="1"/>
            <p:nvPr/>
          </p:nvSpPr>
          <p:spPr>
            <a:xfrm>
              <a:off x="2054838" y="178815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Java Basics </a:t>
              </a:r>
              <a:endParaRPr b="0" i="0" sz="13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b="0" i="0" sz="13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Backend Code</a:t>
              </a:r>
              <a:endParaRPr b="0" i="0" sz="13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3580768" y="1831154"/>
              <a:ext cx="358693" cy="429590"/>
            </a:xfrm>
            <a:custGeom>
              <a:rect b="b" l="l" r="r" t="t"/>
              <a:pathLst>
                <a:path extrusionOk="0" h="10725" w="8955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0" i="0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0" name="Google Shape;320;p6"/>
          <p:cNvGrpSpPr/>
          <p:nvPr/>
        </p:nvGrpSpPr>
        <p:grpSpPr>
          <a:xfrm>
            <a:off x="3154088" y="583362"/>
            <a:ext cx="3666975" cy="3759282"/>
            <a:chOff x="3366963" y="556212"/>
            <a:chExt cx="3666975" cy="3759282"/>
          </a:xfrm>
        </p:grpSpPr>
        <p:sp>
          <p:nvSpPr>
            <p:cNvPr id="321" name="Google Shape;321;p6"/>
            <p:cNvSpPr txBox="1"/>
            <p:nvPr/>
          </p:nvSpPr>
          <p:spPr>
            <a:xfrm>
              <a:off x="5149338" y="3725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2" name="Google Shape;322;p6"/>
            <p:cNvSpPr txBox="1"/>
            <p:nvPr/>
          </p:nvSpPr>
          <p:spPr>
            <a:xfrm>
              <a:off x="3366963" y="55621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REST API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 Migration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4461793" y="3885904"/>
              <a:ext cx="358693" cy="429590"/>
            </a:xfrm>
            <a:custGeom>
              <a:rect b="b" l="l" r="r" t="t"/>
              <a:pathLst>
                <a:path extrusionOk="0" h="10725" w="8955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0" i="0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4" name="Google Shape;324;p6"/>
          <p:cNvGrpSpPr/>
          <p:nvPr/>
        </p:nvGrpSpPr>
        <p:grpSpPr>
          <a:xfrm>
            <a:off x="3154093" y="583362"/>
            <a:ext cx="5604970" cy="3255032"/>
            <a:chOff x="3154093" y="583362"/>
            <a:chExt cx="5604970" cy="3255032"/>
          </a:xfrm>
        </p:grpSpPr>
        <p:sp>
          <p:nvSpPr>
            <p:cNvPr id="325" name="Google Shape;325;p6"/>
            <p:cNvSpPr txBox="1"/>
            <p:nvPr/>
          </p:nvSpPr>
          <p:spPr>
            <a:xfrm>
              <a:off x="6874463" y="5833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DropWizard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 Migration 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3154093" y="3408804"/>
              <a:ext cx="358693" cy="429590"/>
            </a:xfrm>
            <a:custGeom>
              <a:rect b="b" l="l" r="r" t="t"/>
              <a:pathLst>
                <a:path extrusionOk="0" h="10725" w="8955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0" i="0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7" name="Google Shape;327;p6"/>
          <p:cNvSpPr/>
          <p:nvPr/>
        </p:nvSpPr>
        <p:spPr>
          <a:xfrm>
            <a:off x="6675268" y="949279"/>
            <a:ext cx="358693" cy="429590"/>
          </a:xfrm>
          <a:custGeom>
            <a:rect b="b" l="l" r="r" t="t"/>
            <a:pathLst>
              <a:path extrusionOk="0" h="10725" w="8955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6</a:t>
            </a:r>
            <a:endParaRPr b="0" i="0" sz="16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6399250" y="13078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9" name="Google Shape;329;p6"/>
          <p:cNvGrpSpPr/>
          <p:nvPr/>
        </p:nvGrpSpPr>
        <p:grpSpPr>
          <a:xfrm>
            <a:off x="4453924" y="2752379"/>
            <a:ext cx="1794600" cy="1941921"/>
            <a:chOff x="4463974" y="2742279"/>
            <a:chExt cx="1794600" cy="1941921"/>
          </a:xfrm>
        </p:grpSpPr>
        <p:sp>
          <p:nvSpPr>
            <p:cNvPr id="330" name="Google Shape;330;p6"/>
            <p:cNvSpPr txBox="1"/>
            <p:nvPr/>
          </p:nvSpPr>
          <p:spPr>
            <a:xfrm>
              <a:off x="4463974" y="4254600"/>
              <a:ext cx="179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OOAD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UML Modelling</a:t>
              </a:r>
              <a:endPara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5623993" y="2742279"/>
              <a:ext cx="358693" cy="429590"/>
            </a:xfrm>
            <a:custGeom>
              <a:rect b="b" l="l" r="r" t="t"/>
              <a:pathLst>
                <a:path extrusionOk="0" h="10725" w="8955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0" i="0" sz="16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32" name="Google Shape;332;p6"/>
          <p:cNvSpPr txBox="1"/>
          <p:nvPr/>
        </p:nvSpPr>
        <p:spPr>
          <a:xfrm>
            <a:off x="987950" y="30995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Commands</a:t>
            </a:r>
            <a:endParaRPr b="0" i="0" sz="12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 Commands</a:t>
            </a:r>
            <a:endParaRPr b="0" i="0" sz="12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SDLC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6359050" y="2840525"/>
            <a:ext cx="139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MySQL</a:t>
            </a:r>
            <a:endParaRPr b="0" i="0" sz="12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JDBC</a:t>
            </a:r>
            <a:endParaRPr b="0" i="0" sz="12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7"/>
          <p:cNvGrpSpPr/>
          <p:nvPr/>
        </p:nvGrpSpPr>
        <p:grpSpPr>
          <a:xfrm>
            <a:off x="2952392" y="2344087"/>
            <a:ext cx="5489540" cy="1958015"/>
            <a:chOff x="2952392" y="2648887"/>
            <a:chExt cx="5489540" cy="1958015"/>
          </a:xfrm>
        </p:grpSpPr>
        <p:cxnSp>
          <p:nvCxnSpPr>
            <p:cNvPr id="339" name="Google Shape;339;p7"/>
            <p:cNvCxnSpPr/>
            <p:nvPr/>
          </p:nvCxnSpPr>
          <p:spPr>
            <a:xfrm>
              <a:off x="5961101" y="3426885"/>
              <a:ext cx="960900" cy="0"/>
            </a:xfrm>
            <a:prstGeom prst="straightConnector1">
              <a:avLst/>
            </a:prstGeom>
            <a:noFill/>
            <a:ln cap="flat" cmpd="sng" w="9525">
              <a:solidFill>
                <a:srgbClr val="4949E7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40" name="Google Shape;340;p7"/>
            <p:cNvSpPr txBox="1"/>
            <p:nvPr/>
          </p:nvSpPr>
          <p:spPr>
            <a:xfrm>
              <a:off x="7080289" y="3525075"/>
              <a:ext cx="1361643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Understanding the Problem Statement</a:t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1" name="Google Shape;341;p7"/>
            <p:cNvGrpSpPr/>
            <p:nvPr/>
          </p:nvGrpSpPr>
          <p:grpSpPr>
            <a:xfrm>
              <a:off x="2952392" y="2648887"/>
              <a:ext cx="3237308" cy="1958015"/>
              <a:chOff x="1446175" y="2179855"/>
              <a:chExt cx="3007812" cy="1819210"/>
            </a:xfrm>
          </p:grpSpPr>
          <p:sp>
            <p:nvSpPr>
              <p:cNvPr id="342" name="Google Shape;342;p7"/>
              <p:cNvSpPr/>
              <p:nvPr/>
            </p:nvSpPr>
            <p:spPr>
              <a:xfrm>
                <a:off x="1446175" y="2179855"/>
                <a:ext cx="3007714" cy="1434210"/>
              </a:xfrm>
              <a:custGeom>
                <a:rect b="b" l="l" r="r" t="t"/>
                <a:pathLst>
                  <a:path extrusionOk="0" h="69319" w="145388">
                    <a:moveTo>
                      <a:pt x="72688" y="1"/>
                    </a:moveTo>
                    <a:lnTo>
                      <a:pt x="0" y="34660"/>
                    </a:lnTo>
                    <a:lnTo>
                      <a:pt x="72688" y="69319"/>
                    </a:lnTo>
                    <a:lnTo>
                      <a:pt x="145388" y="34660"/>
                    </a:lnTo>
                    <a:lnTo>
                      <a:pt x="72688" y="1"/>
                    </a:lnTo>
                    <a:close/>
                  </a:path>
                </a:pathLst>
              </a:custGeom>
              <a:solidFill>
                <a:srgbClr val="8080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2950006" y="2896909"/>
                <a:ext cx="1503981" cy="1102156"/>
              </a:xfrm>
              <a:custGeom>
                <a:rect b="b" l="l" r="r" t="t"/>
                <a:pathLst>
                  <a:path extrusionOk="0" h="53270" w="72700">
                    <a:moveTo>
                      <a:pt x="72700" y="1"/>
                    </a:moveTo>
                    <a:lnTo>
                      <a:pt x="0" y="34683"/>
                    </a:lnTo>
                    <a:lnTo>
                      <a:pt x="0" y="53269"/>
                    </a:lnTo>
                    <a:lnTo>
                      <a:pt x="72700" y="18598"/>
                    </a:lnTo>
                    <a:lnTo>
                      <a:pt x="72700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1446175" y="2896909"/>
                <a:ext cx="1503754" cy="1102156"/>
              </a:xfrm>
              <a:custGeom>
                <a:rect b="b" l="l" r="r" t="t"/>
                <a:pathLst>
                  <a:path extrusionOk="0" h="53270" w="72689">
                    <a:moveTo>
                      <a:pt x="0" y="1"/>
                    </a:moveTo>
                    <a:lnTo>
                      <a:pt x="0" y="18598"/>
                    </a:lnTo>
                    <a:lnTo>
                      <a:pt x="72688" y="53269"/>
                    </a:lnTo>
                    <a:lnTo>
                      <a:pt x="72688" y="346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020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7"/>
          <p:cNvGrpSpPr/>
          <p:nvPr/>
        </p:nvGrpSpPr>
        <p:grpSpPr>
          <a:xfrm>
            <a:off x="714150" y="2122193"/>
            <a:ext cx="5164852" cy="1658133"/>
            <a:chOff x="714150" y="2426993"/>
            <a:chExt cx="5164852" cy="1658133"/>
          </a:xfrm>
        </p:grpSpPr>
        <p:cxnSp>
          <p:nvCxnSpPr>
            <p:cNvPr id="346" name="Google Shape;346;p7"/>
            <p:cNvCxnSpPr/>
            <p:nvPr/>
          </p:nvCxnSpPr>
          <p:spPr>
            <a:xfrm>
              <a:off x="2530786" y="3057634"/>
              <a:ext cx="960900" cy="0"/>
            </a:xfrm>
            <a:prstGeom prst="straightConnector1">
              <a:avLst/>
            </a:prstGeom>
            <a:noFill/>
            <a:ln cap="flat" cmpd="sng" w="9525">
              <a:solidFill>
                <a:srgbClr val="5EB2FC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347" name="Google Shape;347;p7"/>
            <p:cNvSpPr txBox="1"/>
            <p:nvPr/>
          </p:nvSpPr>
          <p:spPr>
            <a:xfrm>
              <a:off x="714150" y="3131475"/>
              <a:ext cx="1653503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Making corresponding UML Artifacts</a:t>
              </a:r>
              <a:endPara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3263112" y="2426993"/>
              <a:ext cx="2615890" cy="1658133"/>
              <a:chOff x="1734867" y="1973691"/>
              <a:chExt cx="2430447" cy="1540586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1734867" y="1973691"/>
                <a:ext cx="2430367" cy="1158785"/>
              </a:xfrm>
              <a:custGeom>
                <a:rect b="b" l="l" r="r" t="t"/>
                <a:pathLst>
                  <a:path extrusionOk="0" h="56007" w="117480">
                    <a:moveTo>
                      <a:pt x="58734" y="0"/>
                    </a:moveTo>
                    <a:lnTo>
                      <a:pt x="1" y="28004"/>
                    </a:lnTo>
                    <a:lnTo>
                      <a:pt x="58734" y="56007"/>
                    </a:lnTo>
                    <a:lnTo>
                      <a:pt x="117480" y="28004"/>
                    </a:lnTo>
                    <a:lnTo>
                      <a:pt x="58734" y="0"/>
                    </a:lnTo>
                    <a:close/>
                  </a:path>
                </a:pathLst>
              </a:custGeom>
              <a:solidFill>
                <a:srgbClr val="9ED1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2950006" y="2553040"/>
                <a:ext cx="1215308" cy="961237"/>
              </a:xfrm>
              <a:custGeom>
                <a:rect b="b" l="l" r="r" t="t"/>
                <a:pathLst>
                  <a:path extrusionOk="0" h="46459" w="58746">
                    <a:moveTo>
                      <a:pt x="58746" y="1"/>
                    </a:moveTo>
                    <a:lnTo>
                      <a:pt x="0" y="28028"/>
                    </a:lnTo>
                    <a:lnTo>
                      <a:pt x="0" y="46459"/>
                    </a:lnTo>
                    <a:lnTo>
                      <a:pt x="58746" y="18443"/>
                    </a:lnTo>
                    <a:lnTo>
                      <a:pt x="58746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1734867" y="2553040"/>
                <a:ext cx="1215080" cy="961237"/>
              </a:xfrm>
              <a:custGeom>
                <a:rect b="b" l="l" r="r" t="t"/>
                <a:pathLst>
                  <a:path extrusionOk="0" h="46459" w="58735">
                    <a:moveTo>
                      <a:pt x="1" y="1"/>
                    </a:moveTo>
                    <a:lnTo>
                      <a:pt x="1" y="18443"/>
                    </a:lnTo>
                    <a:lnTo>
                      <a:pt x="58734" y="46459"/>
                    </a:lnTo>
                    <a:lnTo>
                      <a:pt x="58734" y="280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685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2" name="Google Shape;352;p7"/>
          <p:cNvGrpSpPr/>
          <p:nvPr/>
        </p:nvGrpSpPr>
        <p:grpSpPr>
          <a:xfrm>
            <a:off x="3645955" y="2022769"/>
            <a:ext cx="4786320" cy="1239224"/>
            <a:chOff x="3645955" y="2327569"/>
            <a:chExt cx="4786320" cy="1239224"/>
          </a:xfrm>
        </p:grpSpPr>
        <p:cxnSp>
          <p:nvCxnSpPr>
            <p:cNvPr id="353" name="Google Shape;353;p7"/>
            <p:cNvCxnSpPr/>
            <p:nvPr/>
          </p:nvCxnSpPr>
          <p:spPr>
            <a:xfrm>
              <a:off x="5267345" y="2774378"/>
              <a:ext cx="960900" cy="0"/>
            </a:xfrm>
            <a:prstGeom prst="straightConnector1">
              <a:avLst/>
            </a:prstGeom>
            <a:noFill/>
            <a:ln cap="flat" cmpd="sng" w="9525">
              <a:solidFill>
                <a:srgbClr val="69E781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54" name="Google Shape;354;p7"/>
            <p:cNvSpPr txBox="1"/>
            <p:nvPr/>
          </p:nvSpPr>
          <p:spPr>
            <a:xfrm>
              <a:off x="6386575" y="2591325"/>
              <a:ext cx="2045700" cy="8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Java Implementation</a:t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55" name="Google Shape;355;p7"/>
            <p:cNvGrpSpPr/>
            <p:nvPr/>
          </p:nvGrpSpPr>
          <p:grpSpPr>
            <a:xfrm>
              <a:off x="3645955" y="2327569"/>
              <a:ext cx="1849982" cy="1239224"/>
              <a:chOff x="2090571" y="1881316"/>
              <a:chExt cx="1718835" cy="1151374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2090571" y="1881316"/>
                <a:ext cx="1718780" cy="819593"/>
              </a:xfrm>
              <a:custGeom>
                <a:rect b="b" l="l" r="r" t="t"/>
                <a:pathLst>
                  <a:path extrusionOk="0" h="39613" w="83083">
                    <a:moveTo>
                      <a:pt x="41541" y="0"/>
                    </a:moveTo>
                    <a:lnTo>
                      <a:pt x="0" y="19800"/>
                    </a:lnTo>
                    <a:lnTo>
                      <a:pt x="41541" y="39612"/>
                    </a:lnTo>
                    <a:lnTo>
                      <a:pt x="83082" y="19800"/>
                    </a:lnTo>
                    <a:lnTo>
                      <a:pt x="41541" y="0"/>
                    </a:lnTo>
                    <a:close/>
                  </a:path>
                </a:pathLst>
              </a:custGeom>
              <a:solidFill>
                <a:srgbClr val="A5F1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2950006" y="2290954"/>
                <a:ext cx="859400" cy="741736"/>
              </a:xfrm>
              <a:custGeom>
                <a:rect b="b" l="l" r="r" t="t"/>
                <a:pathLst>
                  <a:path extrusionOk="0" h="35850" w="41542">
                    <a:moveTo>
                      <a:pt x="41541" y="0"/>
                    </a:moveTo>
                    <a:lnTo>
                      <a:pt x="0" y="19812"/>
                    </a:lnTo>
                    <a:lnTo>
                      <a:pt x="0" y="35850"/>
                    </a:lnTo>
                    <a:lnTo>
                      <a:pt x="41541" y="16026"/>
                    </a:lnTo>
                    <a:lnTo>
                      <a:pt x="41541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2090571" y="2290954"/>
                <a:ext cx="859400" cy="741736"/>
              </a:xfrm>
              <a:custGeom>
                <a:rect b="b" l="l" r="r" t="t"/>
                <a:pathLst>
                  <a:path extrusionOk="0" h="35850" w="41542">
                    <a:moveTo>
                      <a:pt x="0" y="0"/>
                    </a:moveTo>
                    <a:lnTo>
                      <a:pt x="0" y="16026"/>
                    </a:lnTo>
                    <a:lnTo>
                      <a:pt x="41541" y="35850"/>
                    </a:lnTo>
                    <a:lnTo>
                      <a:pt x="41541" y="19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C9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9" name="Google Shape;359;p7"/>
          <p:cNvGrpSpPr/>
          <p:nvPr/>
        </p:nvGrpSpPr>
        <p:grpSpPr>
          <a:xfrm>
            <a:off x="1253588" y="1820200"/>
            <a:ext cx="3970082" cy="963260"/>
            <a:chOff x="1253588" y="2125000"/>
            <a:chExt cx="3970082" cy="963260"/>
          </a:xfrm>
        </p:grpSpPr>
        <p:cxnSp>
          <p:nvCxnSpPr>
            <p:cNvPr id="360" name="Google Shape;360;p7"/>
            <p:cNvCxnSpPr/>
            <p:nvPr/>
          </p:nvCxnSpPr>
          <p:spPr>
            <a:xfrm>
              <a:off x="3185903" y="2441183"/>
              <a:ext cx="960900" cy="0"/>
            </a:xfrm>
            <a:prstGeom prst="straightConnector1">
              <a:avLst/>
            </a:prstGeom>
            <a:noFill/>
            <a:ln cap="flat" cmpd="sng" w="9525">
              <a:solidFill>
                <a:srgbClr val="FCBD24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361" name="Google Shape;361;p7"/>
            <p:cNvSpPr txBox="1"/>
            <p:nvPr/>
          </p:nvSpPr>
          <p:spPr>
            <a:xfrm>
              <a:off x="1253588" y="2125000"/>
              <a:ext cx="1932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REST API Implementation using Jersey &amp; Tomcat server</a:t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362" name="Google Shape;362;p7"/>
            <p:cNvGrpSpPr/>
            <p:nvPr/>
          </p:nvGrpSpPr>
          <p:grpSpPr>
            <a:xfrm>
              <a:off x="3918219" y="2125003"/>
              <a:ext cx="1305451" cy="963257"/>
              <a:chOff x="2343533" y="1693110"/>
              <a:chExt cx="1212906" cy="894971"/>
            </a:xfrm>
          </p:grpSpPr>
          <p:sp>
            <p:nvSpPr>
              <p:cNvPr id="363" name="Google Shape;363;p7"/>
              <p:cNvSpPr/>
              <p:nvPr/>
            </p:nvSpPr>
            <p:spPr>
              <a:xfrm>
                <a:off x="2343533" y="1693110"/>
                <a:ext cx="1212867" cy="578430"/>
              </a:xfrm>
              <a:custGeom>
                <a:rect b="b" l="l" r="r" t="t"/>
                <a:pathLst>
                  <a:path extrusionOk="0" h="27957" w="58628">
                    <a:moveTo>
                      <a:pt x="29314" y="1"/>
                    </a:moveTo>
                    <a:lnTo>
                      <a:pt x="1" y="13979"/>
                    </a:lnTo>
                    <a:lnTo>
                      <a:pt x="29314" y="27957"/>
                    </a:lnTo>
                    <a:lnTo>
                      <a:pt x="58627" y="13979"/>
                    </a:lnTo>
                    <a:lnTo>
                      <a:pt x="29314" y="1"/>
                    </a:lnTo>
                    <a:close/>
                  </a:path>
                </a:pathLst>
              </a:custGeom>
              <a:solidFill>
                <a:srgbClr val="FDD7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2950006" y="1982298"/>
                <a:ext cx="606433" cy="605783"/>
              </a:xfrm>
              <a:custGeom>
                <a:rect b="b" l="l" r="r" t="t"/>
                <a:pathLst>
                  <a:path extrusionOk="0" h="29279" w="29314">
                    <a:moveTo>
                      <a:pt x="29313" y="1"/>
                    </a:moveTo>
                    <a:lnTo>
                      <a:pt x="0" y="13991"/>
                    </a:lnTo>
                    <a:lnTo>
                      <a:pt x="0" y="29278"/>
                    </a:lnTo>
                    <a:lnTo>
                      <a:pt x="29313" y="15288"/>
                    </a:lnTo>
                    <a:lnTo>
                      <a:pt x="29313" y="1"/>
                    </a:ln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2343533" y="1982298"/>
                <a:ext cx="606454" cy="605783"/>
              </a:xfrm>
              <a:custGeom>
                <a:rect b="b" l="l" r="r" t="t"/>
                <a:pathLst>
                  <a:path extrusionOk="0" h="29279" w="29315">
                    <a:moveTo>
                      <a:pt x="1" y="1"/>
                    </a:moveTo>
                    <a:lnTo>
                      <a:pt x="1" y="15288"/>
                    </a:lnTo>
                    <a:lnTo>
                      <a:pt x="29314" y="29278"/>
                    </a:lnTo>
                    <a:lnTo>
                      <a:pt x="29314" y="13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2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6" name="Google Shape;366;p7"/>
          <p:cNvGrpSpPr/>
          <p:nvPr/>
        </p:nvGrpSpPr>
        <p:grpSpPr>
          <a:xfrm>
            <a:off x="4045477" y="1450975"/>
            <a:ext cx="3650532" cy="899545"/>
            <a:chOff x="4045477" y="1755775"/>
            <a:chExt cx="3650532" cy="899545"/>
          </a:xfrm>
        </p:grpSpPr>
        <p:cxnSp>
          <p:nvCxnSpPr>
            <p:cNvPr id="367" name="Google Shape;367;p7"/>
            <p:cNvCxnSpPr/>
            <p:nvPr/>
          </p:nvCxnSpPr>
          <p:spPr>
            <a:xfrm>
              <a:off x="4578050" y="1934275"/>
              <a:ext cx="725400" cy="0"/>
            </a:xfrm>
            <a:prstGeom prst="straightConnector1">
              <a:avLst/>
            </a:prstGeom>
            <a:noFill/>
            <a:ln cap="flat" cmpd="sng" w="9525">
              <a:solidFill>
                <a:srgbClr val="EC3A3B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368" name="Google Shape;368;p7"/>
            <p:cNvSpPr txBox="1"/>
            <p:nvPr/>
          </p:nvSpPr>
          <p:spPr>
            <a:xfrm>
              <a:off x="5461609" y="1755775"/>
              <a:ext cx="2234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DropWizard Implementation</a:t>
              </a:r>
              <a:endPara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69" name="Google Shape;369;p7"/>
            <p:cNvGrpSpPr/>
            <p:nvPr/>
          </p:nvGrpSpPr>
          <p:grpSpPr>
            <a:xfrm>
              <a:off x="4045477" y="1927492"/>
              <a:ext cx="1050909" cy="727828"/>
              <a:chOff x="2461770" y="1509600"/>
              <a:chExt cx="976409" cy="676232"/>
            </a:xfrm>
          </p:grpSpPr>
          <p:sp>
            <p:nvSpPr>
              <p:cNvPr id="370" name="Google Shape;370;p7"/>
              <p:cNvSpPr/>
              <p:nvPr/>
            </p:nvSpPr>
            <p:spPr>
              <a:xfrm>
                <a:off x="2461770" y="1509600"/>
                <a:ext cx="976409" cy="676232"/>
              </a:xfrm>
              <a:custGeom>
                <a:rect b="b" l="l" r="r" t="t"/>
                <a:pathLst>
                  <a:path extrusionOk="0" h="32684" w="47198">
                    <a:moveTo>
                      <a:pt x="23599" y="1"/>
                    </a:moveTo>
                    <a:lnTo>
                      <a:pt x="1" y="21432"/>
                    </a:lnTo>
                    <a:lnTo>
                      <a:pt x="23599" y="32683"/>
                    </a:lnTo>
                    <a:lnTo>
                      <a:pt x="47197" y="21432"/>
                    </a:lnTo>
                    <a:lnTo>
                      <a:pt x="23599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2461770" y="1509600"/>
                <a:ext cx="488225" cy="676232"/>
              </a:xfrm>
              <a:custGeom>
                <a:rect b="b" l="l" r="r" t="t"/>
                <a:pathLst>
                  <a:path extrusionOk="0" h="32684" w="23600">
                    <a:moveTo>
                      <a:pt x="23599" y="1"/>
                    </a:moveTo>
                    <a:lnTo>
                      <a:pt x="1" y="21432"/>
                    </a:lnTo>
                    <a:lnTo>
                      <a:pt x="23599" y="32683"/>
                    </a:lnTo>
                    <a:lnTo>
                      <a:pt x="23599" y="1"/>
                    </a:lnTo>
                    <a:close/>
                  </a:path>
                </a:pathLst>
              </a:custGeom>
              <a:solidFill>
                <a:srgbClr val="C628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"/>
          <p:cNvSpPr txBox="1"/>
          <p:nvPr>
            <p:ph type="title"/>
          </p:nvPr>
        </p:nvSpPr>
        <p:spPr>
          <a:xfrm>
            <a:off x="955950" y="1950875"/>
            <a:ext cx="72615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b="1" lang="en" sz="6000">
                <a:latin typeface="Roboto Slab"/>
                <a:ea typeface="Roboto Slab"/>
                <a:cs typeface="Roboto Slab"/>
                <a:sym typeface="Roboto Slab"/>
              </a:rPr>
              <a:t>Problem Statement</a:t>
            </a:r>
            <a:endParaRPr b="1" sz="6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"/>
          <p:cNvSpPr txBox="1"/>
          <p:nvPr>
            <p:ph idx="1" type="body"/>
          </p:nvPr>
        </p:nvSpPr>
        <p:spPr>
          <a:xfrm>
            <a:off x="1297500" y="482200"/>
            <a:ext cx="7038900" cy="3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To develop a course registration system for a universities which can be accessed by students, professors and Admins of the system.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These are the different features offered to different types of user: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❖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Student	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Register </a:t>
            </a:r>
            <a:endParaRPr/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Apply for Different courses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Get grades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Fees payment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